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2058A5-21EF-455B-B050-C86D47ED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D2BB0A-F448-40CA-8E39-F63983297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431C7D-B00C-48AD-B44B-970C17C0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9FDEC9-4152-4C6F-A228-C59D0471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441BB-89CF-463E-831B-7CE39278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0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91B18-4A16-489C-8F0B-5146384E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FD5333-F173-4412-BA8B-810FB9F54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2A4461-D6B9-460A-BADE-0F5D8A87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053C36-37AD-4EBB-A10A-D7038B7F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8217ED-8AA6-4A20-B17F-2D990BF1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95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177C29-311B-45E4-BC2C-6093426D8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0CD3628-800C-4F41-895F-6F37F4887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1D6E84-0ACF-455B-BB41-6050C0301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A1E5AE-FA7E-40F1-92F9-961458B5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E188F9-884E-491D-BD4B-D06482B8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76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0FB40-FF30-48D5-B154-6226403F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8AA23C-7BDD-414D-9F7E-F929726DE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603B49-478B-4330-9BDA-3DBEC288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9B64B0-86CB-47EB-A033-A80B6E69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9685A0-A5BF-47BD-A4C1-E68A646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98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EFB727-ACA8-4696-8D62-DDB57343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BE87FA-1611-42EE-8A68-63B6CBE02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549CE1-C05F-4AE5-9308-C96AA3F1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5FC636-6056-4BF9-BC33-B4387A9A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D900A0-CB29-415C-8335-A3565B87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44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8F128-2765-481F-BDED-9B41A647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707B4B-9D28-4E7E-9AEC-8B013F1CA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93D625-1A04-42F6-9357-388439204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AAC6D1-8021-482D-85CF-F544DF36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5291F6-CA93-40C4-9B18-544D4DC3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2D37DD-4248-4883-9C10-784AB83B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8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07DFE-38FB-44FF-A2B3-0287CEE9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84DEFA-477E-4A9D-8F18-DB6B2057D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C2C414-A21D-48A3-B958-48BCF157C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49AC85-C3BB-4476-93E6-028BC9426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A09903D-D5E6-4BFA-9998-3995A069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795FAA-04AE-408B-8C39-8188CC53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0C9DC8-545F-40CD-A642-0417324E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F340BE9-BA6C-48BB-B0A2-E41F6CED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4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EE43B-AA5E-4809-A626-2775BD4A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B22F44-13D0-4B08-A9C1-3C4C3A67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1C5632-3D45-4206-95E9-AFBCA79BD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F9FD8B-39DB-4868-990E-9571771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40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628C468-4387-4F45-90F2-2153D038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C96565-3B75-4CC8-A423-D3F52BB3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31A793-B5FF-44ED-A1EF-29A5B32C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38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4BD2DE-0686-45D7-BFBE-BD2ED8F4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200AAD-6418-4E49-8E2E-6E01B91D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32ACDB-53EE-4263-B0D1-49F77C058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05F835-154B-4EEB-BB86-A3466D84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E15E26-B974-4309-8105-146EB35F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C445C6-C4ED-4651-A225-0A958B8A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36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75D77-B546-439C-9205-3F41B7C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4F64AA-42F3-40F7-A60C-17FBF2431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B99C2D-F55B-4EA6-9650-4D325DD57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AC4269-CC31-4321-B461-FF3279E0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6CAB08-22EC-431F-94C7-5D09344D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5B315D-AE15-4797-BE44-C73B8C24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39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065"/>
                    </a14:imgEffect>
                    <a14:imgEffect>
                      <a14:saturation sat="115000"/>
                    </a14:imgEffect>
                  </a14:imgLayer>
                </a14:imgProps>
              </a:ext>
            </a:extLst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EB027-6307-4CEE-9C22-DF13C228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A5D6E6-B6F9-47F5-A03B-78D33BDA5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C8F5FB-4031-47B4-9C11-6936F265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5F0A1-459B-4B5D-AC84-5058025CAC91}" type="datetimeFigureOut">
              <a:rPr lang="ru-RU" smtClean="0"/>
              <a:t>чт 18.08.22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2A4046-FE1B-407E-9740-AE41ABE13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0299F5-8414-42AD-893A-DE296851A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34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elfeet.r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k.com/steelfeet" TargetMode="External"/><Relationship Id="rId4" Type="http://schemas.openxmlformats.org/officeDocument/2006/relationships/hyperlink" Target="mailto:steelfeetman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36A3F26-CC79-4E8E-BDF7-EE117B978284}"/>
              </a:ext>
            </a:extLst>
          </p:cNvPr>
          <p:cNvCxnSpPr>
            <a:cxnSpLocks/>
          </p:cNvCxnSpPr>
          <p:nvPr/>
        </p:nvCxnSpPr>
        <p:spPr>
          <a:xfrm>
            <a:off x="203200" y="6268720"/>
            <a:ext cx="1178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CAF4A9-D1A1-4F97-B784-E835D7E67F1D}"/>
              </a:ext>
            </a:extLst>
          </p:cNvPr>
          <p:cNvSpPr txBox="1"/>
          <p:nvPr/>
        </p:nvSpPr>
        <p:spPr>
          <a:xfrm>
            <a:off x="203200" y="59094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Якушенко П.В. НППК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1552538" y="1302347"/>
            <a:ext cx="87782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Разработка модели обнаружения для деперсонализации объектов на изображениях</a:t>
            </a:r>
          </a:p>
          <a:p>
            <a:pPr algn="ctr"/>
            <a:endParaRPr lang="ru-RU" sz="5400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19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.0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8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2A32A-4038-4892-97B2-E29E7F726ACC}"/>
              </a:ext>
            </a:extLst>
          </p:cNvPr>
          <p:cNvSpPr txBox="1"/>
          <p:nvPr/>
        </p:nvSpPr>
        <p:spPr>
          <a:xfrm>
            <a:off x="403412" y="6293424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Цифровой прорыв 2022, </a:t>
            </a:r>
            <a:r>
              <a:rPr lang="ru-RU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Минцифра</a:t>
            </a:r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РТ</a:t>
            </a:r>
          </a:p>
        </p:txBody>
      </p:sp>
    </p:spTree>
    <p:extLst>
      <p:ext uri="{BB962C8B-B14F-4D97-AF65-F5344CB8AC3E}">
        <p14:creationId xmlns:p14="http://schemas.microsoft.com/office/powerpoint/2010/main" val="98458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36A3F26-CC79-4E8E-BDF7-EE117B978284}"/>
              </a:ext>
            </a:extLst>
          </p:cNvPr>
          <p:cNvCxnSpPr>
            <a:cxnSpLocks/>
          </p:cNvCxnSpPr>
          <p:nvPr/>
        </p:nvCxnSpPr>
        <p:spPr>
          <a:xfrm>
            <a:off x="203200" y="6268720"/>
            <a:ext cx="1178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CAF4A9-D1A1-4F97-B784-E835D7E67F1D}"/>
              </a:ext>
            </a:extLst>
          </p:cNvPr>
          <p:cNvSpPr txBox="1"/>
          <p:nvPr/>
        </p:nvSpPr>
        <p:spPr>
          <a:xfrm>
            <a:off x="203200" y="59094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Якушенко П.В. НППК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19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.0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8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.2022.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4BE425-6A3B-4B42-8F9B-D0E2E68B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43" y="815796"/>
            <a:ext cx="7897034" cy="4068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3E19DB-0761-4214-BD37-4169BF68936F}"/>
              </a:ext>
            </a:extLst>
          </p:cNvPr>
          <p:cNvSpPr txBox="1"/>
          <p:nvPr/>
        </p:nvSpPr>
        <p:spPr>
          <a:xfrm>
            <a:off x="8462682" y="1442498"/>
            <a:ext cx="31466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Используется классическая нейросеть для </a:t>
            </a:r>
            <a:r>
              <a:rPr lang="ru-RU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детекции</a:t>
            </a:r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изображений: </a:t>
            </a: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Yolov5x</a:t>
            </a:r>
          </a:p>
          <a:p>
            <a:endParaRPr lang="en-US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Размер изображений: 1024 </a:t>
            </a: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px</a:t>
            </a:r>
          </a:p>
          <a:p>
            <a:endParaRPr lang="en-US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endParaRPr lang="ru-RU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04370-ECC8-4766-8725-72274A3AAA82}"/>
              </a:ext>
            </a:extLst>
          </p:cNvPr>
          <p:cNvSpPr txBox="1"/>
          <p:nvPr/>
        </p:nvSpPr>
        <p:spPr>
          <a:xfrm>
            <a:off x="403412" y="6293424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Цифровой прорыв 2022, </a:t>
            </a:r>
            <a:r>
              <a:rPr lang="ru-RU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Минцифра</a:t>
            </a:r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РТ</a:t>
            </a:r>
          </a:p>
        </p:txBody>
      </p:sp>
    </p:spTree>
    <p:extLst>
      <p:ext uri="{BB962C8B-B14F-4D97-AF65-F5344CB8AC3E}">
        <p14:creationId xmlns:p14="http://schemas.microsoft.com/office/powerpoint/2010/main" val="273886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36A3F26-CC79-4E8E-BDF7-EE117B978284}"/>
              </a:ext>
            </a:extLst>
          </p:cNvPr>
          <p:cNvCxnSpPr>
            <a:cxnSpLocks/>
          </p:cNvCxnSpPr>
          <p:nvPr/>
        </p:nvCxnSpPr>
        <p:spPr>
          <a:xfrm>
            <a:off x="203200" y="6268720"/>
            <a:ext cx="1178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CAF4A9-D1A1-4F97-B784-E835D7E67F1D}"/>
              </a:ext>
            </a:extLst>
          </p:cNvPr>
          <p:cNvSpPr txBox="1"/>
          <p:nvPr/>
        </p:nvSpPr>
        <p:spPr>
          <a:xfrm>
            <a:off x="203200" y="59094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Якушенко П.В. НППК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19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.0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8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E19DB-0761-4214-BD37-4169BF68936F}"/>
              </a:ext>
            </a:extLst>
          </p:cNvPr>
          <p:cNvSpPr txBox="1"/>
          <p:nvPr/>
        </p:nvSpPr>
        <p:spPr>
          <a:xfrm>
            <a:off x="8462682" y="1442498"/>
            <a:ext cx="3146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Для расширения </a:t>
            </a:r>
            <a:r>
              <a:rPr lang="ru-RU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датасета</a:t>
            </a:r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используется оригинальная методика:</a:t>
            </a:r>
          </a:p>
          <a:p>
            <a:endParaRPr lang="ru-RU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Шаг 1. Выбираем случайное изображение и удаляем (закрашиваем, размываем и т.д.) все отмеченные объекты, остается только фон.</a:t>
            </a:r>
            <a:endParaRPr lang="en-US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endParaRPr lang="ru-RU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04370-ECC8-4766-8725-72274A3AAA82}"/>
              </a:ext>
            </a:extLst>
          </p:cNvPr>
          <p:cNvSpPr txBox="1"/>
          <p:nvPr/>
        </p:nvSpPr>
        <p:spPr>
          <a:xfrm>
            <a:off x="403412" y="6293424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Цифровой прорыв 2022, </a:t>
            </a:r>
            <a:r>
              <a:rPr lang="ru-RU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Минцифра</a:t>
            </a:r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РТ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8F2579-25F1-4994-B799-AC69AF864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8" y="789564"/>
            <a:ext cx="8118925" cy="531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6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36A3F26-CC79-4E8E-BDF7-EE117B978284}"/>
              </a:ext>
            </a:extLst>
          </p:cNvPr>
          <p:cNvCxnSpPr>
            <a:cxnSpLocks/>
          </p:cNvCxnSpPr>
          <p:nvPr/>
        </p:nvCxnSpPr>
        <p:spPr>
          <a:xfrm>
            <a:off x="203200" y="6268720"/>
            <a:ext cx="1178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CAF4A9-D1A1-4F97-B784-E835D7E67F1D}"/>
              </a:ext>
            </a:extLst>
          </p:cNvPr>
          <p:cNvSpPr txBox="1"/>
          <p:nvPr/>
        </p:nvSpPr>
        <p:spPr>
          <a:xfrm>
            <a:off x="203200" y="59094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Якушенко П.В. НППК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19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.0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8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E19DB-0761-4214-BD37-4169BF68936F}"/>
              </a:ext>
            </a:extLst>
          </p:cNvPr>
          <p:cNvSpPr txBox="1"/>
          <p:nvPr/>
        </p:nvSpPr>
        <p:spPr>
          <a:xfrm>
            <a:off x="8462682" y="1442498"/>
            <a:ext cx="3146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Шаг 2. Выбираем другое случайное изображение вырезаем случайный объект.</a:t>
            </a:r>
            <a:endParaRPr lang="en-US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endParaRPr lang="ru-RU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04370-ECC8-4766-8725-72274A3AAA82}"/>
              </a:ext>
            </a:extLst>
          </p:cNvPr>
          <p:cNvSpPr txBox="1"/>
          <p:nvPr/>
        </p:nvSpPr>
        <p:spPr>
          <a:xfrm>
            <a:off x="403412" y="6293424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Цифровой прорыв 2022, </a:t>
            </a:r>
            <a:r>
              <a:rPr lang="ru-RU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Минцифра</a:t>
            </a:r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РТ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881003-6022-4EEE-B48A-65A66D1C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2" y="730128"/>
            <a:ext cx="8017582" cy="54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36A3F26-CC79-4E8E-BDF7-EE117B978284}"/>
              </a:ext>
            </a:extLst>
          </p:cNvPr>
          <p:cNvCxnSpPr>
            <a:cxnSpLocks/>
          </p:cNvCxnSpPr>
          <p:nvPr/>
        </p:nvCxnSpPr>
        <p:spPr>
          <a:xfrm>
            <a:off x="203200" y="6268720"/>
            <a:ext cx="1178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CAF4A9-D1A1-4F97-B784-E835D7E67F1D}"/>
              </a:ext>
            </a:extLst>
          </p:cNvPr>
          <p:cNvSpPr txBox="1"/>
          <p:nvPr/>
        </p:nvSpPr>
        <p:spPr>
          <a:xfrm>
            <a:off x="203200" y="59094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Якушенко П.В. НППК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19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.0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8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E19DB-0761-4214-BD37-4169BF68936F}"/>
              </a:ext>
            </a:extLst>
          </p:cNvPr>
          <p:cNvSpPr txBox="1"/>
          <p:nvPr/>
        </p:nvSpPr>
        <p:spPr>
          <a:xfrm>
            <a:off x="8462682" y="1442498"/>
            <a:ext cx="3146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Шаг 3. Копируем объект на фон. </a:t>
            </a:r>
          </a:p>
          <a:p>
            <a:endParaRPr lang="en-US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Таким образом мы можем получить неограниченное количество размеченных изображений.</a:t>
            </a:r>
          </a:p>
          <a:p>
            <a:endParaRPr lang="ru-RU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Так-же объект можно увеличить, уменьшить, наклонить и применить другие методы аугментации.</a:t>
            </a:r>
            <a:endParaRPr lang="en-US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endParaRPr lang="ru-RU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04370-ECC8-4766-8725-72274A3AAA82}"/>
              </a:ext>
            </a:extLst>
          </p:cNvPr>
          <p:cNvSpPr txBox="1"/>
          <p:nvPr/>
        </p:nvSpPr>
        <p:spPr>
          <a:xfrm>
            <a:off x="403412" y="6293424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Цифровой прорыв 2022, </a:t>
            </a:r>
            <a:r>
              <a:rPr lang="ru-RU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Минцифра</a:t>
            </a:r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РТ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5A778-57B5-41AB-A021-DF517BAA4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86" y="800546"/>
            <a:ext cx="6806372" cy="52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36A3F26-CC79-4E8E-BDF7-EE117B978284}"/>
              </a:ext>
            </a:extLst>
          </p:cNvPr>
          <p:cNvCxnSpPr>
            <a:cxnSpLocks/>
          </p:cNvCxnSpPr>
          <p:nvPr/>
        </p:nvCxnSpPr>
        <p:spPr>
          <a:xfrm>
            <a:off x="203200" y="6268720"/>
            <a:ext cx="1178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CAF4A9-D1A1-4F97-B784-E835D7E67F1D}"/>
              </a:ext>
            </a:extLst>
          </p:cNvPr>
          <p:cNvSpPr txBox="1"/>
          <p:nvPr/>
        </p:nvSpPr>
        <p:spPr>
          <a:xfrm>
            <a:off x="203200" y="59094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Якушенко П.В. НППК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19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.0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8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E19DB-0761-4214-BD37-4169BF68936F}"/>
              </a:ext>
            </a:extLst>
          </p:cNvPr>
          <p:cNvSpPr txBox="1"/>
          <p:nvPr/>
        </p:nvSpPr>
        <p:spPr>
          <a:xfrm>
            <a:off x="8462682" y="1442498"/>
            <a:ext cx="31466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Недостаток предложенного метода – требуются большие вычислительные мощности.</a:t>
            </a:r>
          </a:p>
          <a:p>
            <a:endParaRPr lang="ru-RU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Простого, бесплатного </a:t>
            </a: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colab.research.google.com </a:t>
            </a:r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недостаточно для получения хороших результатов.</a:t>
            </a:r>
          </a:p>
          <a:p>
            <a:endParaRPr lang="ru-RU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Или-же, требуется много времени для постепенного обновления весов модели в рамках отведенных ресурсов.</a:t>
            </a:r>
            <a:endParaRPr lang="en-US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endParaRPr lang="ru-RU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04370-ECC8-4766-8725-72274A3AAA82}"/>
              </a:ext>
            </a:extLst>
          </p:cNvPr>
          <p:cNvSpPr txBox="1"/>
          <p:nvPr/>
        </p:nvSpPr>
        <p:spPr>
          <a:xfrm>
            <a:off x="403412" y="6293424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Цифровой прорыв 2022, </a:t>
            </a:r>
            <a:r>
              <a:rPr lang="ru-RU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Минцифра</a:t>
            </a:r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РТ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BC6059-9359-4B1D-9F16-1E666302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442498"/>
            <a:ext cx="8178800" cy="37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4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36A3F26-CC79-4E8E-BDF7-EE117B978284}"/>
              </a:ext>
            </a:extLst>
          </p:cNvPr>
          <p:cNvCxnSpPr>
            <a:cxnSpLocks/>
          </p:cNvCxnSpPr>
          <p:nvPr/>
        </p:nvCxnSpPr>
        <p:spPr>
          <a:xfrm>
            <a:off x="203200" y="6268720"/>
            <a:ext cx="1178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CAF4A9-D1A1-4F97-B784-E835D7E67F1D}"/>
              </a:ext>
            </a:extLst>
          </p:cNvPr>
          <p:cNvSpPr txBox="1"/>
          <p:nvPr/>
        </p:nvSpPr>
        <p:spPr>
          <a:xfrm>
            <a:off x="203200" y="59094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Якушенко П.В. НППК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19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.0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8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04370-ECC8-4766-8725-72274A3AAA82}"/>
              </a:ext>
            </a:extLst>
          </p:cNvPr>
          <p:cNvSpPr txBox="1"/>
          <p:nvPr/>
        </p:nvSpPr>
        <p:spPr>
          <a:xfrm>
            <a:off x="403412" y="6293424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Цифровой прорыв 2022, </a:t>
            </a:r>
            <a:r>
              <a:rPr lang="ru-RU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Минцифра</a:t>
            </a:r>
            <a:r>
              <a:rPr lang="ru-RU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РТ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3A23F-9563-46C2-AFAD-874F51BEACFF}"/>
              </a:ext>
            </a:extLst>
          </p:cNvPr>
          <p:cNvSpPr txBox="1"/>
          <p:nvPr/>
        </p:nvSpPr>
        <p:spPr>
          <a:xfrm>
            <a:off x="304800" y="1460429"/>
            <a:ext cx="1120588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Контакты и ресурсы</a:t>
            </a:r>
          </a:p>
          <a:p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  <a:hlinkClick r:id="rId3"/>
              </a:rPr>
              <a:t>https://steelfeet.ru/</a:t>
            </a: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, @pa5ht, </a:t>
            </a: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  <a:hlinkClick r:id="rId4"/>
              </a:rPr>
              <a:t>steelfeetman@gmail.com</a:t>
            </a: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, </a:t>
            </a: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  <a:hlinkClick r:id="rId5"/>
              </a:rPr>
              <a:t>https://vk.com/steelfeet</a:t>
            </a:r>
            <a:endParaRPr lang="en-US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endParaRPr lang="en-US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  <a:p>
            <a:endParaRPr lang="ru-RU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1561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280</Words>
  <Application>Microsoft Office PowerPoint</Application>
  <PresentationFormat>Широкоэкранный</PresentationFormat>
  <Paragraphs>41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Bahnschrift Condensed</vt:lpstr>
      <vt:lpstr>Bahnschrift SemiBold SemiConden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Elizabeth Belchenko</dc:creator>
  <cp:lastModifiedBy>User</cp:lastModifiedBy>
  <cp:revision>5</cp:revision>
  <dcterms:created xsi:type="dcterms:W3CDTF">2022-01-21T21:41:39Z</dcterms:created>
  <dcterms:modified xsi:type="dcterms:W3CDTF">2022-08-18T15:15:21Z</dcterms:modified>
</cp:coreProperties>
</file>